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4"/>
  </p:notesMasterIdLst>
  <p:sldIdLst>
    <p:sldId id="264" r:id="rId2"/>
    <p:sldId id="265" r:id="rId3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0000"/>
    <a:srgbClr val="FFC000"/>
    <a:srgbClr val="3E0000"/>
    <a:srgbClr val="B00E17"/>
    <a:srgbClr val="905A36"/>
    <a:srgbClr val="905B37"/>
    <a:srgbClr val="B5AC3A"/>
    <a:srgbClr val="CC3300"/>
    <a:srgbClr val="460000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2534" y="53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6"/>
            <a:ext cx="2918830" cy="495029"/>
          </a:xfrm>
          <a:prstGeom prst="rect">
            <a:avLst/>
          </a:prstGeom>
        </p:spPr>
        <p:txBody>
          <a:bodyPr vert="horz" lIns="90800" tIns="45400" rIns="90800" bIns="4540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6" y="6"/>
            <a:ext cx="2918830" cy="495029"/>
          </a:xfrm>
          <a:prstGeom prst="rect">
            <a:avLst/>
          </a:prstGeom>
        </p:spPr>
        <p:txBody>
          <a:bodyPr vert="horz" lIns="90800" tIns="45400" rIns="90800" bIns="45400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3488"/>
            <a:ext cx="237331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00" tIns="45400" rIns="90800" bIns="4540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800" tIns="45400" rIns="90800" bIns="4540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96"/>
            <a:ext cx="2918830" cy="495028"/>
          </a:xfrm>
          <a:prstGeom prst="rect">
            <a:avLst/>
          </a:prstGeom>
        </p:spPr>
        <p:txBody>
          <a:bodyPr vert="horz" lIns="90800" tIns="45400" rIns="90800" bIns="4540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6" y="9371296"/>
            <a:ext cx="2918830" cy="495028"/>
          </a:xfrm>
          <a:prstGeom prst="rect">
            <a:avLst/>
          </a:prstGeom>
        </p:spPr>
        <p:txBody>
          <a:bodyPr vert="horz" lIns="90800" tIns="45400" rIns="90800" bIns="45400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 userDrawn="1"/>
        </p:nvSpPr>
        <p:spPr>
          <a:xfrm>
            <a:off x="0" y="0"/>
            <a:ext cx="7775575" cy="10907713"/>
          </a:xfrm>
          <a:prstGeom prst="rect">
            <a:avLst/>
          </a:prstGeom>
          <a:pattFill prst="narVert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テキスト ボックス 29"/>
          <p:cNvSpPr txBox="1"/>
          <p:nvPr/>
        </p:nvSpPr>
        <p:spPr>
          <a:xfrm>
            <a:off x="128759" y="6151997"/>
            <a:ext cx="751947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対象者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都内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に在住・在勤・在学の方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１８歳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以上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　先着２０名</a:t>
            </a: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応募者が５名以下の場合は全講座が中止となります。その際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御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連絡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いたします。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１回のみの参加でも可。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400" strike="sngStrike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strike="sngStrike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「ボランティア保険」への加入をお願いいたします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ja-JP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費用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受講料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・教材費：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無料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申し込み方法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  <a:p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本用紙（裏面）の郵送・葉書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・メール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・東京都電子申請システム・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ファクシミリ</a:t>
            </a:r>
            <a:endParaRPr lang="ja-JP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ja-JP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5" name="正方形/長方形 364"/>
          <p:cNvSpPr/>
          <p:nvPr/>
        </p:nvSpPr>
        <p:spPr>
          <a:xfrm>
            <a:off x="594946" y="2503145"/>
            <a:ext cx="65206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令和６年度　ボランティア養成講座日程・内容</a:t>
            </a:r>
            <a:r>
              <a:rPr lang="ja-JP" altLang="en-US" sz="1100" b="1" dirty="0" smtClean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（変更になる場合があります）</a:t>
            </a:r>
            <a:endParaRPr lang="en-US" altLang="ja-JP" sz="1100" b="1" dirty="0" smtClean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4" name="図形グループ 13"/>
          <p:cNvGrpSpPr/>
          <p:nvPr/>
        </p:nvGrpSpPr>
        <p:grpSpPr>
          <a:xfrm>
            <a:off x="404538" y="370575"/>
            <a:ext cx="1218905" cy="1150574"/>
            <a:chOff x="534012" y="880412"/>
            <a:chExt cx="1399956" cy="1399954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2" name="円/楕円 1"/>
            <p:cNvSpPr/>
            <p:nvPr/>
          </p:nvSpPr>
          <p:spPr>
            <a:xfrm>
              <a:off x="534012" y="880412"/>
              <a:ext cx="1399956" cy="1399954"/>
            </a:xfrm>
            <a:prstGeom prst="ellipse">
              <a:avLst/>
            </a:prstGeom>
            <a:grpFill/>
            <a:ln w="57150" cmpd="sng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円/楕円 39"/>
            <p:cNvSpPr/>
            <p:nvPr/>
          </p:nvSpPr>
          <p:spPr>
            <a:xfrm>
              <a:off x="622200" y="968600"/>
              <a:ext cx="1223580" cy="1223578"/>
            </a:xfrm>
            <a:prstGeom prst="ellipse">
              <a:avLst/>
            </a:prstGeom>
            <a:grpFill/>
            <a:ln w="12700" cmpd="sng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" name="正方形/長方形 3"/>
          <p:cNvSpPr/>
          <p:nvPr/>
        </p:nvSpPr>
        <p:spPr>
          <a:xfrm>
            <a:off x="445893" y="628287"/>
            <a:ext cx="11492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800" b="1" dirty="0" smtClean="0">
                <a:solidFill>
                  <a:schemeClr val="bg1"/>
                </a:solidFill>
              </a:rPr>
              <a:t>令和</a:t>
            </a:r>
            <a:endParaRPr lang="en-US" altLang="ja-JP" sz="1800" b="1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1800" b="1" dirty="0" smtClean="0">
                <a:solidFill>
                  <a:schemeClr val="bg1"/>
                </a:solidFill>
              </a:rPr>
              <a:t>６年度</a:t>
            </a:r>
            <a:endParaRPr lang="ja-JP" altLang="en-US" sz="1800" b="1" dirty="0">
              <a:solidFill>
                <a:schemeClr val="bg1"/>
              </a:solidFill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709" y="9296278"/>
            <a:ext cx="7775575" cy="1213297"/>
            <a:chOff x="0" y="9686674"/>
            <a:chExt cx="7775575" cy="1213297"/>
          </a:xfrm>
        </p:grpSpPr>
        <p:sp>
          <p:nvSpPr>
            <p:cNvPr id="376" name="正方形/長方形 375"/>
            <p:cNvSpPr/>
            <p:nvPr/>
          </p:nvSpPr>
          <p:spPr>
            <a:xfrm>
              <a:off x="0" y="9686674"/>
              <a:ext cx="7775575" cy="121329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26" name="図形グループ 225"/>
            <p:cNvGrpSpPr/>
            <p:nvPr/>
          </p:nvGrpSpPr>
          <p:grpSpPr>
            <a:xfrm>
              <a:off x="167811" y="9979674"/>
              <a:ext cx="1861206" cy="681695"/>
              <a:chOff x="322028" y="9957895"/>
              <a:chExt cx="1861206" cy="681695"/>
            </a:xfrm>
          </p:grpSpPr>
          <p:sp>
            <p:nvSpPr>
              <p:cNvPr id="9" name="正方形/長方形 8"/>
              <p:cNvSpPr/>
              <p:nvPr/>
            </p:nvSpPr>
            <p:spPr>
              <a:xfrm>
                <a:off x="322028" y="9993259"/>
                <a:ext cx="186120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ja-JP" altLang="en-US" sz="1800" b="1" dirty="0" smtClean="0">
                    <a:solidFill>
                      <a:schemeClr val="bg1"/>
                    </a:solidFill>
                  </a:rPr>
                  <a:t>お申込み</a:t>
                </a:r>
                <a:endParaRPr lang="en-US" altLang="ja-JP" sz="1800" b="1" dirty="0" smtClean="0">
                  <a:solidFill>
                    <a:schemeClr val="bg1"/>
                  </a:solidFill>
                </a:endParaRPr>
              </a:p>
              <a:p>
                <a:pPr algn="ctr"/>
                <a:r>
                  <a:rPr lang="ja-JP" altLang="en-US" sz="1800" b="1" dirty="0" smtClean="0">
                    <a:solidFill>
                      <a:schemeClr val="bg1"/>
                    </a:solidFill>
                  </a:rPr>
                  <a:t>問合せ先 </a:t>
                </a:r>
                <a:r>
                  <a:rPr lang="en-US" altLang="ja-JP" sz="1800" b="1" dirty="0" smtClean="0">
                    <a:solidFill>
                      <a:schemeClr val="bg1"/>
                    </a:solidFill>
                  </a:rPr>
                  <a:t> </a:t>
                </a:r>
                <a:endParaRPr lang="ja-JP" altLang="en-US" sz="1800" b="1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32" name="直線コネクタ 31"/>
              <p:cNvCxnSpPr/>
              <p:nvPr/>
            </p:nvCxnSpPr>
            <p:spPr>
              <a:xfrm>
                <a:off x="393125" y="9957895"/>
                <a:ext cx="1719013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直線コネクタ 220"/>
              <p:cNvCxnSpPr/>
              <p:nvPr/>
            </p:nvCxnSpPr>
            <p:spPr>
              <a:xfrm>
                <a:off x="378004" y="10628637"/>
                <a:ext cx="1734134" cy="10953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1" name="正方形/長方形 50"/>
            <p:cNvSpPr/>
            <p:nvPr/>
          </p:nvSpPr>
          <p:spPr>
            <a:xfrm>
              <a:off x="2214435" y="10250544"/>
              <a:ext cx="5524269" cy="553998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ja-JP"/>
              </a:defPPr>
              <a:lvl1pPr marL="0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09504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19007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28511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38015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47518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57022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566526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076029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6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電話</a:t>
              </a:r>
              <a:r>
                <a:rPr lang="ja-JP" altLang="en-US" sz="16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: 03-</a:t>
              </a:r>
              <a:r>
                <a:rPr lang="en-US" altLang="ja-JP" sz="16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3759-6715</a:t>
              </a:r>
              <a:r>
                <a:rPr lang="ja-JP" altLang="en-US" sz="16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／</a:t>
              </a:r>
              <a:r>
                <a:rPr lang="ja-JP" altLang="en-US" sz="16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ファクシミリ</a:t>
              </a:r>
              <a:r>
                <a:rPr lang="ja-JP" altLang="en-US" sz="16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lang="en-US" altLang="ja-JP" sz="16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03-3759-2763</a:t>
              </a:r>
            </a:p>
            <a:p>
              <a:r>
                <a:rPr lang="ja-JP" altLang="en-US" sz="14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メール</a:t>
              </a:r>
              <a:r>
                <a:rPr lang="ja-JP" altLang="en-US" sz="14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lang="en-US" altLang="ja-JP" sz="12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S1000251@section.metro.tokyo.jp</a:t>
              </a:r>
              <a:endParaRPr lang="en-US" altLang="ja-JP" sz="2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2" name="テキスト ボックス 18"/>
            <p:cNvSpPr txBox="1"/>
            <p:nvPr/>
          </p:nvSpPr>
          <p:spPr>
            <a:xfrm>
              <a:off x="2029017" y="9791976"/>
              <a:ext cx="56185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09504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19007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28511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38015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47518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57022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566526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076029" algn="l" defTabSz="1019007" rtl="0" eaLnBrk="1" latinLnBrk="0" hangingPunct="1">
                <a:defRPr kumimoji="1" sz="20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4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〒</a:t>
              </a:r>
              <a:r>
                <a:rPr lang="en-US" altLang="ja-JP" sz="14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146-0093</a:t>
              </a:r>
              <a:r>
                <a:rPr lang="ja-JP" altLang="en-US" sz="14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東京都</a:t>
              </a:r>
              <a:r>
                <a:rPr lang="ja-JP" altLang="en-US" sz="14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大田区</a:t>
              </a:r>
              <a:r>
                <a:rPr lang="ja-JP" altLang="en-US" sz="14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矢口一丁目２６番１０号</a:t>
              </a:r>
              <a:endParaRPr lang="en-US" altLang="ja-JP" sz="1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14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lang="ja-JP" altLang="en-US" sz="14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東京都立矢口特別支援学校　ボランティア養成講座担当　</a:t>
              </a:r>
              <a:r>
                <a:rPr lang="ja-JP" altLang="en-US" sz="14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越塚</a:t>
              </a:r>
              <a:r>
                <a:rPr lang="ja-JP" altLang="en-US" sz="14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宛</a:t>
              </a:r>
              <a:endParaRPr lang="en-US" altLang="ja-JP" sz="1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56" name="正方形/長方形 55"/>
          <p:cNvSpPr/>
          <p:nvPr/>
        </p:nvSpPr>
        <p:spPr>
          <a:xfrm>
            <a:off x="3528480" y="5729792"/>
            <a:ext cx="3516761" cy="32893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ja-JP" sz="1600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 </a:t>
            </a:r>
            <a:endParaRPr lang="ja-JP" altLang="en-US" sz="1600" dirty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38324" y="1624998"/>
            <a:ext cx="714970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知的</a:t>
            </a: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障害とは何か</a:t>
            </a:r>
            <a:r>
              <a:rPr lang="ja-JP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、どの</a:t>
            </a: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ように支援すればいいのかという講義や、実際</a:t>
            </a:r>
            <a:r>
              <a:rPr lang="ja-JP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障害のある方と一緒に</a:t>
            </a:r>
            <a:r>
              <a:rPr lang="ja-JP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活動</a:t>
            </a: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をして</a:t>
            </a:r>
            <a:r>
              <a:rPr lang="ja-JP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いただく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演習（ボランティア活動）の</a:t>
            </a:r>
            <a:r>
              <a:rPr lang="ja-JP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機会</a:t>
            </a: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を用意しています</a:t>
            </a:r>
            <a:r>
              <a:rPr lang="ja-JP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多く</a:t>
            </a: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方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の御参加</a:t>
            </a:r>
            <a:r>
              <a:rPr lang="ja-JP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お待ちしております。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67145" y="8690255"/>
            <a:ext cx="5892063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募集期間　</a:t>
            </a:r>
            <a:r>
              <a:rPr lang="ja-JP" altLang="en-US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６</a:t>
            </a:r>
            <a:r>
              <a:rPr lang="ja-JP" altLang="ja-JP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ja-JP" altLang="en-US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lang="ja-JP" altLang="en-US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４</a:t>
            </a:r>
            <a:r>
              <a:rPr lang="ja-JP" altLang="ja-JP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日（</a:t>
            </a:r>
            <a:r>
              <a:rPr lang="ja-JP" altLang="en-US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ja-JP" altLang="ja-JP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）～</a:t>
            </a:r>
            <a:r>
              <a:rPr lang="ja-JP" altLang="en-US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７月２６</a:t>
            </a:r>
            <a:r>
              <a:rPr lang="ja-JP" altLang="ja-JP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日（</a:t>
            </a:r>
            <a:r>
              <a:rPr lang="ja-JP" altLang="en-US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金</a:t>
            </a:r>
            <a:r>
              <a:rPr lang="ja-JP" altLang="en-US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79289" y="6089791"/>
            <a:ext cx="7551981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261294"/>
              </p:ext>
            </p:extLst>
          </p:nvPr>
        </p:nvGraphicFramePr>
        <p:xfrm>
          <a:off x="470803" y="2910546"/>
          <a:ext cx="6768954" cy="30876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011">
                  <a:extLst>
                    <a:ext uri="{9D8B030D-6E8A-4147-A177-3AD203B41FA5}">
                      <a16:colId xmlns:a16="http://schemas.microsoft.com/office/drawing/2014/main" val="2387412605"/>
                    </a:ext>
                  </a:extLst>
                </a:gridCol>
                <a:gridCol w="2335358">
                  <a:extLst>
                    <a:ext uri="{9D8B030D-6E8A-4147-A177-3AD203B41FA5}">
                      <a16:colId xmlns:a16="http://schemas.microsoft.com/office/drawing/2014/main" val="2826706523"/>
                    </a:ext>
                  </a:extLst>
                </a:gridCol>
                <a:gridCol w="3997585">
                  <a:extLst>
                    <a:ext uri="{9D8B030D-6E8A-4147-A177-3AD203B41FA5}">
                      <a16:colId xmlns:a16="http://schemas.microsoft.com/office/drawing/2014/main" val="1748317559"/>
                    </a:ext>
                  </a:extLst>
                </a:gridCol>
              </a:tblGrid>
              <a:tr h="343673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日時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内容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815370"/>
                  </a:ext>
                </a:extLst>
              </a:tr>
              <a:tr h="8885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第１回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  <a:t>９月２８日（土）</a:t>
                      </a:r>
                      <a:endParaRPr kumimoji="1" lang="en-US" altLang="ja-JP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８：４５～１２：１５</a:t>
                      </a:r>
                      <a:endParaRPr kumimoji="1" lang="en-US" altLang="ja-JP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講義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障害理解と共生社会の実現に向けて①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演習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レクリエーションをしよう。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565443"/>
                  </a:ext>
                </a:extLst>
              </a:tr>
              <a:tr h="9166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第２回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  <a:t>１０月１９日（土）</a:t>
                      </a:r>
                      <a:endParaRPr kumimoji="1" lang="en-US" altLang="ja-JP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８：４５～１１：４５</a:t>
                      </a:r>
                      <a:endParaRPr kumimoji="1" lang="en-US" altLang="ja-JP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31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【</a:t>
                      </a:r>
                      <a:r>
                        <a:rPr kumimoji="1" lang="ja-JP" altLang="en-US" sz="1531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講義</a:t>
                      </a:r>
                      <a:r>
                        <a:rPr kumimoji="1" lang="en-US" altLang="ja-JP" sz="1531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】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障害理解と共生社会の実現に向けて②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【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演習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】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音楽会をしよう。</a:t>
                      </a:r>
                      <a:endParaRPr kumimoji="1" lang="ja-JP" alt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054608"/>
                  </a:ext>
                </a:extLst>
              </a:tr>
              <a:tr h="9166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第３回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  <a:t>１１月　９日（土）</a:t>
                      </a:r>
                      <a:endParaRPr kumimoji="1" lang="en-US" altLang="ja-JP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８：４５～１２：１５</a:t>
                      </a:r>
                      <a:endParaRPr kumimoji="1" lang="en-US" altLang="ja-JP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31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【</a:t>
                      </a:r>
                      <a:r>
                        <a:rPr kumimoji="1" lang="ja-JP" altLang="en-US" sz="1531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講義</a:t>
                      </a:r>
                      <a:r>
                        <a:rPr kumimoji="1" lang="en-US" altLang="ja-JP" sz="1531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】</a:t>
                      </a:r>
                      <a:r>
                        <a:rPr kumimoji="1" lang="ja-JP" altLang="en-US" sz="1531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障害理解と共生社会の実現に向けて③</a:t>
                      </a:r>
                      <a:endParaRPr kumimoji="1" lang="en-US" altLang="ja-JP" sz="1531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【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演習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】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みんなでつくろう。</a:t>
                      </a:r>
                      <a:endParaRPr kumimoji="1" lang="ja-JP" alt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369446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630546" y="443054"/>
            <a:ext cx="4370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+mj-ea"/>
                <a:ea typeface="+mj-ea"/>
              </a:rPr>
              <a:t>東京都立矢口特別支援学校</a:t>
            </a:r>
            <a:endParaRPr kumimoji="1" lang="en-US" altLang="ja-JP" sz="2400" dirty="0" smtClean="0">
              <a:latin typeface="+mj-ea"/>
              <a:ea typeface="+mj-ea"/>
            </a:endParaRPr>
          </a:p>
          <a:p>
            <a:pPr algn="ctr"/>
            <a:r>
              <a:rPr lang="ja-JP" altLang="en-US" sz="3600" dirty="0" smtClean="0">
                <a:latin typeface="+mj-ea"/>
                <a:ea typeface="+mj-ea"/>
              </a:rPr>
              <a:t>ボランティア養成講座</a:t>
            </a:r>
            <a:endParaRPr kumimoji="1" lang="ja-JP" altLang="en-US" sz="3600" dirty="0">
              <a:latin typeface="+mj-ea"/>
              <a:ea typeface="+mj-ea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15" t="4985" r="42155" b="27885"/>
          <a:stretch/>
        </p:blipFill>
        <p:spPr>
          <a:xfrm>
            <a:off x="6094192" y="197594"/>
            <a:ext cx="1457724" cy="1323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84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525463" y="4173538"/>
            <a:ext cx="77755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/>
            </a:r>
            <a:br>
              <a:rPr kumimoji="1" lang="en-US" altLang="ja-JP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</a:br>
            <a:endParaRPr kumimoji="1" lang="en-US" altLang="ja-JP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465491" y="370142"/>
            <a:ext cx="6954600" cy="112105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1270" algn="ctr">
              <a:spcAft>
                <a:spcPts val="0"/>
              </a:spcAft>
            </a:pPr>
            <a:r>
              <a:rPr lang="ja-JP" sz="1750" kern="100" dirty="0">
                <a:solidFill>
                  <a:srgbClr val="000000"/>
                </a:solidFill>
                <a:effectLst/>
                <a:ea typeface="HG丸ｺﾞｼｯｸM-PRO"/>
                <a:cs typeface="Times New Roman"/>
              </a:rPr>
              <a:t>東京都立矢口特別支援</a:t>
            </a:r>
            <a:r>
              <a:rPr lang="ja-JP" sz="1750" kern="100" dirty="0" smtClean="0">
                <a:solidFill>
                  <a:srgbClr val="000000"/>
                </a:solidFill>
                <a:effectLst/>
                <a:ea typeface="HG丸ｺﾞｼｯｸM-PRO"/>
                <a:cs typeface="Times New Roman"/>
              </a:rPr>
              <a:t>学校</a:t>
            </a:r>
            <a:r>
              <a:rPr lang="ja-JP" altLang="en-US" sz="1750" kern="100" dirty="0" smtClean="0">
                <a:solidFill>
                  <a:srgbClr val="000000"/>
                </a:solidFill>
                <a:effectLst/>
                <a:ea typeface="HG丸ｺﾞｼｯｸM-PRO"/>
                <a:cs typeface="Times New Roman"/>
              </a:rPr>
              <a:t>　担当　 行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marL="1270" algn="ctr">
              <a:spcAft>
                <a:spcPts val="0"/>
              </a:spcAft>
            </a:pPr>
            <a:r>
              <a:rPr lang="en-US" altLang="ja-JP" sz="2850" kern="100" dirty="0" smtClean="0">
                <a:solidFill>
                  <a:srgbClr val="000000"/>
                </a:solidFill>
                <a:effectLst/>
                <a:ea typeface="HG丸ｺﾞｼｯｸM-PRO"/>
                <a:cs typeface="Times New Roman"/>
              </a:rPr>
              <a:t>R6</a:t>
            </a:r>
            <a:r>
              <a:rPr lang="ja-JP" sz="2850" kern="100" dirty="0" smtClean="0">
                <a:solidFill>
                  <a:srgbClr val="000000"/>
                </a:solidFill>
                <a:effectLst/>
                <a:ea typeface="HG丸ｺﾞｼｯｸM-PRO"/>
                <a:cs typeface="Times New Roman"/>
              </a:rPr>
              <a:t>「</a:t>
            </a:r>
            <a:r>
              <a:rPr lang="ja-JP" sz="2850" kern="100" dirty="0">
                <a:solidFill>
                  <a:srgbClr val="000000"/>
                </a:solidFill>
                <a:effectLst/>
                <a:ea typeface="HG丸ｺﾞｼｯｸM-PRO"/>
                <a:cs typeface="Times New Roman"/>
              </a:rPr>
              <a:t>ボランティア養成講座」参加申込書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en-US" sz="1050" kern="100" dirty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651040"/>
              </p:ext>
            </p:extLst>
          </p:nvPr>
        </p:nvGraphicFramePr>
        <p:xfrm>
          <a:off x="465492" y="3020322"/>
          <a:ext cx="6750685" cy="61347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0477">
                  <a:extLst>
                    <a:ext uri="{9D8B030D-6E8A-4147-A177-3AD203B41FA5}">
                      <a16:colId xmlns:a16="http://schemas.microsoft.com/office/drawing/2014/main" val="107774010"/>
                    </a:ext>
                  </a:extLst>
                </a:gridCol>
                <a:gridCol w="13048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753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313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b="0" kern="1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１</a:t>
                      </a:r>
                      <a:endParaRPr lang="ja-JP" sz="1800" b="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ふりがな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284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氏名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21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b="0" kern="1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２</a:t>
                      </a:r>
                      <a:endParaRPr lang="ja-JP" sz="1800" b="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住所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</a:rPr>
                        <a:t>〒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28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b="0" kern="1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３</a:t>
                      </a:r>
                      <a:endParaRPr lang="ja-JP" sz="1800" b="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電話番号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28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b="0" kern="1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４</a:t>
                      </a:r>
                      <a:endParaRPr lang="ja-JP" sz="1800" b="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メールアドレス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772151"/>
                  </a:ext>
                </a:extLst>
              </a:tr>
              <a:tr h="5728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b="0" kern="1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５</a:t>
                      </a:r>
                      <a:endParaRPr lang="ja-JP" sz="1800" b="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性別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 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28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b="0" kern="1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６</a:t>
                      </a:r>
                      <a:endParaRPr lang="ja-JP" sz="1800" b="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年齢</a:t>
                      </a:r>
                      <a:endParaRPr lang="ja-JP" sz="16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（　　　　　）歳</a:t>
                      </a:r>
                      <a:endParaRPr lang="ja-JP" sz="18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159584"/>
                  </a:ext>
                </a:extLst>
              </a:tr>
              <a:tr h="5888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b="0" kern="1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７</a:t>
                      </a:r>
                      <a:endParaRPr lang="ja-JP" sz="1800" b="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職業</a:t>
                      </a:r>
                      <a:r>
                        <a:rPr lang="ja-JP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・在学名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88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b="0" kern="1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８</a:t>
                      </a:r>
                      <a:endParaRPr lang="ja-JP" sz="1800" b="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修了証の有無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800" kern="100" dirty="0" smtClean="0">
                          <a:solidFill>
                            <a:schemeClr val="tx1"/>
                          </a:solidFill>
                          <a:effectLst/>
                        </a:rPr>
                        <a:t>有　　・　　無</a:t>
                      </a:r>
                      <a:endParaRPr lang="en-US" altLang="ja-JP" sz="180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※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必要な方にのみ発行　</a:t>
                      </a: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※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講座に２回以上参加した場合に発行</a:t>
                      </a:r>
                      <a:endParaRPr lang="ja-JP" altLang="ja-JP" sz="1000" kern="100" dirty="0" smtClean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372946"/>
                  </a:ext>
                </a:extLst>
              </a:tr>
              <a:tr h="5888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b="0" kern="1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９</a:t>
                      </a:r>
                      <a:endParaRPr lang="ja-JP" sz="1800" b="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加入した</a:t>
                      </a:r>
                      <a:endParaRPr lang="en-US" altLang="ja-JP" sz="1100" kern="100" dirty="0" smtClean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ボランティア保険名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00" kern="100" dirty="0" smtClean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037003"/>
                  </a:ext>
                </a:extLst>
              </a:tr>
              <a:tr h="5888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b="0" kern="1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１０</a:t>
                      </a:r>
                      <a:endParaRPr lang="ja-JP" sz="1800" b="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本講座は何を見て</a:t>
                      </a:r>
                      <a:endParaRPr lang="en-US" altLang="ja-JP" sz="1050" kern="100" dirty="0" smtClean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知りましたか？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矢口特別支援学校</a:t>
                      </a:r>
                      <a:r>
                        <a:rPr kumimoji="1" lang="en-US" altLang="ja-JP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HP</a:t>
                      </a:r>
                      <a:r>
                        <a:rPr kumimoji="1" lang="ja-JP" alt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・　都立学校公開講座掲示板</a:t>
                      </a:r>
                      <a:endParaRPr kumimoji="1" lang="en-US" altLang="ja-JP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ボランティア募集掲示板　・　各大学の掲示板　・　その他（　　　　　　　　　　）</a:t>
                      </a:r>
                      <a:endParaRPr lang="ja-JP" altLang="ja-JP" sz="800" kern="100" dirty="0" smtClean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402517"/>
                  </a:ext>
                </a:extLst>
              </a:tr>
            </a:tbl>
          </a:graphicData>
        </a:graphic>
      </p:graphicFrame>
      <p:sp>
        <p:nvSpPr>
          <p:cNvPr id="19" name="角丸四角形 18"/>
          <p:cNvSpPr/>
          <p:nvPr/>
        </p:nvSpPr>
        <p:spPr>
          <a:xfrm>
            <a:off x="394738" y="1476810"/>
            <a:ext cx="7096105" cy="154351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ja-JP" sz="1600" dirty="0">
                <a:solidFill>
                  <a:schemeClr val="tx1"/>
                </a:solidFill>
                <a:latin typeface="+mj-ea"/>
                <a:ea typeface="+mj-ea"/>
              </a:rPr>
              <a:t>講座</a:t>
            </a:r>
            <a:r>
              <a:rPr lang="ja-JP" altLang="ja-JP" sz="1600" dirty="0" smtClean="0">
                <a:solidFill>
                  <a:schemeClr val="tx1"/>
                </a:solidFill>
                <a:latin typeface="+mj-ea"/>
                <a:ea typeface="+mj-ea"/>
              </a:rPr>
              <a:t>へ</a:t>
            </a:r>
            <a:r>
              <a:rPr lang="ja-JP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の</a:t>
            </a:r>
            <a:r>
              <a:rPr lang="ja-JP" altLang="ja-JP" sz="1600" dirty="0" smtClean="0">
                <a:solidFill>
                  <a:schemeClr val="tx1"/>
                </a:solidFill>
                <a:latin typeface="+mj-ea"/>
                <a:ea typeface="+mj-ea"/>
              </a:rPr>
              <a:t>参加を希望</a:t>
            </a:r>
            <a:r>
              <a:rPr lang="ja-JP" altLang="ja-JP" sz="1600" dirty="0">
                <a:solidFill>
                  <a:schemeClr val="tx1"/>
                </a:solidFill>
                <a:latin typeface="+mj-ea"/>
                <a:ea typeface="+mj-ea"/>
              </a:rPr>
              <a:t>される方は</a:t>
            </a:r>
            <a:r>
              <a:rPr lang="ja-JP" altLang="ja-JP" sz="1600" dirty="0" smtClean="0">
                <a:solidFill>
                  <a:schemeClr val="tx1"/>
                </a:solidFill>
                <a:latin typeface="+mj-ea"/>
                <a:ea typeface="+mj-ea"/>
              </a:rPr>
              <a:t>、</a:t>
            </a:r>
            <a:r>
              <a:rPr lang="ja-JP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以下のいずれかの方法で御応募ください。</a:t>
            </a:r>
            <a:endParaRPr lang="en-US" altLang="ja-JP" sz="16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endParaRPr lang="en-US" altLang="ja-JP" sz="8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①</a:t>
            </a:r>
            <a:r>
              <a:rPr lang="ja-JP" altLang="en-US" sz="1400" dirty="0" smtClean="0">
                <a:solidFill>
                  <a:schemeClr val="tx1"/>
                </a:solidFill>
                <a:latin typeface="+mj-ea"/>
              </a:rPr>
              <a:t>本用紙に必要事項を記入し、</a:t>
            </a:r>
            <a:r>
              <a:rPr lang="en-US" altLang="ja-JP" sz="1400" dirty="0" smtClean="0">
                <a:solidFill>
                  <a:schemeClr val="tx1"/>
                </a:solidFill>
                <a:latin typeface="+mj-ea"/>
              </a:rPr>
              <a:t>【</a:t>
            </a:r>
            <a:r>
              <a:rPr lang="ja-JP" altLang="en-US" sz="1400" dirty="0" smtClean="0">
                <a:solidFill>
                  <a:schemeClr val="tx1"/>
                </a:solidFill>
                <a:latin typeface="+mj-ea"/>
              </a:rPr>
              <a:t>郵送または</a:t>
            </a:r>
            <a:r>
              <a:rPr lang="ja-JP" altLang="en-US" sz="1400" dirty="0">
                <a:solidFill>
                  <a:schemeClr val="tx1"/>
                </a:solidFill>
                <a:latin typeface="+mj-ea"/>
              </a:rPr>
              <a:t>ファクシミリ</a:t>
            </a:r>
            <a:r>
              <a:rPr lang="en-US" altLang="ja-JP" sz="1400" dirty="0" smtClean="0">
                <a:solidFill>
                  <a:schemeClr val="tx1"/>
                </a:solidFill>
                <a:latin typeface="+mj-ea"/>
              </a:rPr>
              <a:t>】</a:t>
            </a:r>
            <a:r>
              <a:rPr lang="ja-JP" altLang="en-US" sz="1400" dirty="0" smtClean="0">
                <a:solidFill>
                  <a:schemeClr val="tx1"/>
                </a:solidFill>
                <a:latin typeface="+mj-ea"/>
              </a:rPr>
              <a:t>で応募</a:t>
            </a:r>
            <a:endParaRPr lang="en-US" altLang="ja-JP" sz="1400" dirty="0" smtClean="0">
              <a:solidFill>
                <a:schemeClr val="tx1"/>
              </a:solidFill>
              <a:latin typeface="+mj-ea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②下記の</a:t>
            </a:r>
            <a:r>
              <a:rPr lang="ja-JP" altLang="ja-JP" sz="1400" dirty="0" smtClean="0">
                <a:solidFill>
                  <a:schemeClr val="tx1"/>
                </a:solidFill>
                <a:latin typeface="+mj-ea"/>
                <a:ea typeface="+mj-ea"/>
              </a:rPr>
              <a:t>必要事項</a:t>
            </a:r>
            <a:r>
              <a:rPr lang="ja-JP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（１～１０）</a:t>
            </a:r>
            <a:r>
              <a:rPr lang="ja-JP" altLang="ja-JP" sz="1400" dirty="0" smtClean="0">
                <a:solidFill>
                  <a:schemeClr val="tx1"/>
                </a:solidFill>
                <a:latin typeface="+mj-ea"/>
                <a:ea typeface="+mj-ea"/>
              </a:rPr>
              <a:t>を</a:t>
            </a:r>
            <a:r>
              <a:rPr lang="en-US" altLang="ja-JP" sz="1400" dirty="0" smtClean="0">
                <a:solidFill>
                  <a:schemeClr val="tx1"/>
                </a:solidFill>
                <a:latin typeface="+mj-ea"/>
              </a:rPr>
              <a:t> </a:t>
            </a:r>
            <a:r>
              <a:rPr lang="en-US" altLang="ja-JP" sz="1400" dirty="0">
                <a:solidFill>
                  <a:schemeClr val="tx1"/>
                </a:solidFill>
                <a:latin typeface="+mj-ea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+mj-ea"/>
              </a:rPr>
              <a:t>葉書・メール・東京電子申請システム</a:t>
            </a:r>
            <a:r>
              <a:rPr lang="en-US" altLang="ja-JP" sz="1400" dirty="0" smtClean="0">
                <a:solidFill>
                  <a:schemeClr val="tx1"/>
                </a:solidFill>
                <a:latin typeface="+mj-ea"/>
              </a:rPr>
              <a:t>】</a:t>
            </a:r>
            <a:r>
              <a:rPr lang="ja-JP" altLang="en-US" sz="1400" dirty="0" smtClean="0">
                <a:solidFill>
                  <a:schemeClr val="tx1"/>
                </a:solidFill>
                <a:latin typeface="+mj-ea"/>
              </a:rPr>
              <a:t>に記入し、応募</a:t>
            </a:r>
            <a:endParaRPr lang="en-US" altLang="ja-JP" sz="1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　　</a:t>
            </a:r>
            <a:r>
              <a:rPr lang="en-US" altLang="ja-JP" sz="1800" dirty="0">
                <a:solidFill>
                  <a:schemeClr val="tx1"/>
                </a:solidFill>
                <a:latin typeface="+mj-ea"/>
                <a:ea typeface="+mj-ea"/>
              </a:rPr>
              <a:t> </a:t>
            </a:r>
            <a:endParaRPr lang="ja-JP" altLang="ja-JP" sz="18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/>
            <a:r>
              <a:rPr lang="ja-JP" altLang="ja-JP" sz="1800" dirty="0">
                <a:solidFill>
                  <a:schemeClr val="tx1"/>
                </a:solidFill>
                <a:latin typeface="+mj-ea"/>
                <a:ea typeface="+mj-ea"/>
              </a:rPr>
              <a:t>申し込み日　</a:t>
            </a:r>
            <a:r>
              <a:rPr lang="ja-JP" altLang="en-US" sz="1800" dirty="0" smtClean="0">
                <a:solidFill>
                  <a:schemeClr val="tx1"/>
                </a:solidFill>
                <a:latin typeface="+mj-ea"/>
                <a:ea typeface="+mj-ea"/>
              </a:rPr>
              <a:t>令和６年</a:t>
            </a:r>
            <a:r>
              <a:rPr lang="ja-JP" altLang="ja-JP" sz="1800" dirty="0">
                <a:solidFill>
                  <a:schemeClr val="tx1"/>
                </a:solidFill>
                <a:latin typeface="+mj-ea"/>
                <a:ea typeface="+mj-ea"/>
              </a:rPr>
              <a:t>　　　月　　　日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465491" y="9523322"/>
            <a:ext cx="6750685" cy="785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270" indent="254000">
              <a:spcAft>
                <a:spcPts val="0"/>
              </a:spcAft>
            </a:pPr>
            <a:r>
              <a:rPr lang="ja-JP" altLang="en-US" sz="1400" kern="100" dirty="0">
                <a:solidFill>
                  <a:schemeClr val="tx1"/>
                </a:solidFill>
                <a:ea typeface="HG丸ｺﾞｼｯｸM-PRO"/>
                <a:cs typeface="Times New Roman"/>
              </a:rPr>
              <a:t>〒</a:t>
            </a:r>
            <a:r>
              <a:rPr lang="en-US" altLang="ja-JP" sz="1400" kern="100" dirty="0">
                <a:solidFill>
                  <a:schemeClr val="tx1"/>
                </a:solidFill>
                <a:ea typeface="HG丸ｺﾞｼｯｸM-PRO"/>
                <a:cs typeface="Times New Roman"/>
              </a:rPr>
              <a:t>146-0093</a:t>
            </a:r>
            <a:r>
              <a:rPr lang="ja-JP" altLang="en-US" sz="1400" kern="100" dirty="0">
                <a:solidFill>
                  <a:schemeClr val="tx1"/>
                </a:solidFill>
                <a:ea typeface="HG丸ｺﾞｼｯｸM-PRO"/>
                <a:cs typeface="Times New Roman"/>
              </a:rPr>
              <a:t>　東京都大田区</a:t>
            </a:r>
            <a:r>
              <a:rPr lang="ja-JP" altLang="en-US" sz="1400" kern="100" dirty="0" smtClean="0">
                <a:solidFill>
                  <a:schemeClr val="tx1"/>
                </a:solidFill>
                <a:ea typeface="HG丸ｺﾞｼｯｸM-PRO"/>
                <a:cs typeface="Times New Roman"/>
              </a:rPr>
              <a:t>矢口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一丁目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２６番１０号</a:t>
            </a:r>
            <a:endParaRPr lang="en-US" altLang="ja-JP" sz="1400" kern="100" dirty="0">
              <a:solidFill>
                <a:schemeClr val="tx1"/>
              </a:solidFill>
              <a:ea typeface="HG丸ｺﾞｼｯｸM-PRO"/>
              <a:cs typeface="Times New Roman"/>
            </a:endParaRPr>
          </a:p>
          <a:p>
            <a:pPr marL="1270" indent="254000">
              <a:spcAft>
                <a:spcPts val="0"/>
              </a:spcAft>
            </a:pPr>
            <a:r>
              <a:rPr lang="ja-JP" altLang="en-US" sz="1400" kern="100" dirty="0" smtClean="0">
                <a:solidFill>
                  <a:schemeClr val="tx1"/>
                </a:solidFill>
                <a:effectLst/>
                <a:ea typeface="HG丸ｺﾞｼｯｸM-PRO"/>
                <a:cs typeface="Times New Roman"/>
              </a:rPr>
              <a:t>　</a:t>
            </a:r>
            <a:r>
              <a:rPr lang="ja-JP" sz="1400" kern="100" dirty="0" smtClean="0">
                <a:solidFill>
                  <a:schemeClr val="tx1"/>
                </a:solidFill>
                <a:effectLst/>
                <a:ea typeface="HG丸ｺﾞｼｯｸM-PRO"/>
                <a:cs typeface="Times New Roman"/>
              </a:rPr>
              <a:t>東京都立矢口特別支援学校</a:t>
            </a:r>
            <a:r>
              <a:rPr lang="ja-JP" altLang="en-US" sz="1400" kern="100" dirty="0">
                <a:solidFill>
                  <a:schemeClr val="tx1"/>
                </a:solidFill>
                <a:ea typeface="HG丸ｺﾞｼｯｸM-PRO"/>
                <a:cs typeface="Times New Roman"/>
              </a:rPr>
              <a:t>　ボランティア養成講座担当　</a:t>
            </a:r>
            <a:r>
              <a:rPr lang="ja-JP" altLang="en-US" sz="1400" kern="100" dirty="0" smtClean="0">
                <a:solidFill>
                  <a:schemeClr val="tx1"/>
                </a:solidFill>
                <a:ea typeface="HG丸ｺﾞｼｯｸM-PRO"/>
                <a:cs typeface="Times New Roman"/>
              </a:rPr>
              <a:t>越塚宛</a:t>
            </a:r>
            <a:endParaRPr lang="en-US" altLang="ja-JP" sz="1400" kern="100" dirty="0" smtClean="0">
              <a:solidFill>
                <a:schemeClr val="tx1"/>
              </a:solidFill>
              <a:ea typeface="HG丸ｺﾞｼｯｸM-PRO"/>
              <a:cs typeface="Times New Roman"/>
            </a:endParaRPr>
          </a:p>
          <a:p>
            <a:pPr marL="1270" indent="254000">
              <a:spcAft>
                <a:spcPts val="0"/>
              </a:spcAft>
            </a:pPr>
            <a:r>
              <a:rPr lang="ja-JP" altLang="en-US" sz="1400" kern="100" dirty="0">
                <a:solidFill>
                  <a:schemeClr val="tx1"/>
                </a:solidFill>
                <a:ea typeface="HG丸ｺﾞｼｯｸM-PRO"/>
                <a:cs typeface="Times New Roman"/>
              </a:rPr>
              <a:t>　</a:t>
            </a:r>
            <a:r>
              <a:rPr lang="ja-JP" altLang="en-US" sz="1600" kern="100" dirty="0" smtClean="0">
                <a:solidFill>
                  <a:schemeClr val="tx1"/>
                </a:solidFill>
                <a:ea typeface="HG丸ｺﾞｼｯｸM-PRO"/>
                <a:cs typeface="Times New Roman"/>
              </a:rPr>
              <a:t>ファックス：</a:t>
            </a:r>
            <a:r>
              <a:rPr lang="en-US" altLang="ja-JP" sz="1600" kern="100" dirty="0">
                <a:solidFill>
                  <a:schemeClr val="tx1"/>
                </a:solidFill>
                <a:ea typeface="HG丸ｺﾞｼｯｸM-PRO"/>
                <a:cs typeface="Times New Roman"/>
              </a:rPr>
              <a:t>03-3759-2763</a:t>
            </a:r>
            <a:endParaRPr lang="ja-JP" sz="900" kern="100" dirty="0" smtClean="0">
              <a:solidFill>
                <a:schemeClr val="tx1"/>
              </a:solidFill>
              <a:effectLst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3242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青緑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1.pptx" id="{D8CEF92E-E621-4889-A2C4-D44EA4896D94}" vid="{7BA0B976-7AA0-4750-86DE-53A6EBAC7E7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573</Words>
  <Application>Microsoft Office PowerPoint</Application>
  <PresentationFormat>ユーザー設定</PresentationFormat>
  <Paragraphs>95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HG丸ｺﾞｼｯｸM-PRO</vt:lpstr>
      <vt:lpstr>ＭＳ Ｐゴシック</vt:lpstr>
      <vt:lpstr>ＭＳ 明朝</vt:lpstr>
      <vt:lpstr>メイリオ</vt:lpstr>
      <vt:lpstr>Arial</vt:lpstr>
      <vt:lpstr>Calibri</vt:lpstr>
      <vt:lpstr>Century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2014-07-29T05:44:25Z</dcterms:created>
  <dcterms:modified xsi:type="dcterms:W3CDTF">2024-07-21T23:44:34Z</dcterms:modified>
</cp:coreProperties>
</file>